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3276600" cy="197961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10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400" d="100"/>
          <a:sy n="400" d="100"/>
        </p:scale>
        <p:origin x="1160" y="192"/>
      </p:cViewPr>
      <p:guideLst>
        <p:guide orient="horz" pos="624"/>
        <p:guide pos="10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2945658" cy="49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735" tIns="95369" rIns="190735" bIns="95369" numCol="1" anchor="t" anchorCtr="0" compatLnSpc="1">
            <a:prstTxWarp prst="textNoShape">
              <a:avLst/>
            </a:prstTxWarp>
          </a:bodyPr>
          <a:lstStyle>
            <a:lvl1pPr>
              <a:defRPr sz="27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2"/>
            <a:ext cx="2945658" cy="49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735" tIns="95369" rIns="190735" bIns="95369" numCol="1" anchor="t" anchorCtr="0" compatLnSpc="1">
            <a:prstTxWarp prst="textNoShape">
              <a:avLst/>
            </a:prstTxWarp>
          </a:bodyPr>
          <a:lstStyle>
            <a:lvl1pPr algn="r">
              <a:defRPr sz="27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7500" y="742950"/>
            <a:ext cx="616267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71" y="4714187"/>
            <a:ext cx="5438138" cy="446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735" tIns="95369" rIns="190735" bIns="95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28368"/>
            <a:ext cx="2945658" cy="49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735" tIns="95369" rIns="190735" bIns="95369" numCol="1" anchor="b" anchorCtr="0" compatLnSpc="1">
            <a:prstTxWarp prst="textNoShape">
              <a:avLst/>
            </a:prstTxWarp>
          </a:bodyPr>
          <a:lstStyle>
            <a:lvl1pPr>
              <a:defRPr sz="27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28368"/>
            <a:ext cx="2945658" cy="49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735" tIns="95369" rIns="190735" bIns="95369" numCol="1" anchor="b" anchorCtr="0" compatLnSpc="1">
            <a:prstTxWarp prst="textNoShape">
              <a:avLst/>
            </a:prstTxWarp>
          </a:bodyPr>
          <a:lstStyle>
            <a:lvl1pPr algn="r">
              <a:defRPr sz="2700"/>
            </a:lvl1pPr>
          </a:lstStyle>
          <a:p>
            <a:fld id="{CFE81121-E540-41C3-87B0-CD0BC22118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22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53633-4DA9-40B4-ABC4-82AD0ABFF38F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6063" y="614363"/>
            <a:ext cx="2784475" cy="425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92125" y="1122363"/>
            <a:ext cx="2292350" cy="504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D24AD-1669-4440-8F56-1F0D1B04DD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94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336B8-288F-42E7-9466-6F9590361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714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376488" y="79375"/>
            <a:ext cx="736600" cy="16891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63513" y="79375"/>
            <a:ext cx="2060575" cy="16891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D3A5E-874F-49F8-A713-D7B667E53A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021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120C4-8BA4-4934-B880-40A65C1495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595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8763" y="1271588"/>
            <a:ext cx="2784475" cy="3937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8763" y="839788"/>
            <a:ext cx="2784475" cy="4318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72FE0-8552-41E0-907A-96AF0A8CF7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031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63513" y="461963"/>
            <a:ext cx="1398587" cy="130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714500" y="461963"/>
            <a:ext cx="1398588" cy="130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98144-E699-4FC2-9510-3B3BED32D0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148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3513" y="442913"/>
            <a:ext cx="1447800" cy="18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3513" y="627063"/>
            <a:ext cx="1447800" cy="11414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63700" y="442913"/>
            <a:ext cx="1449388" cy="18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63700" y="627063"/>
            <a:ext cx="1449388" cy="11414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A6029-A1F1-4C18-8F94-19D52B12BE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608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F5647-ED18-4E76-8B6B-57291CA0B3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2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8E9B1-9D10-4A2E-89D7-BBCDB3F24F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56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3513" y="79375"/>
            <a:ext cx="1077912" cy="334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1113" y="79375"/>
            <a:ext cx="1831975" cy="1689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3513" y="414338"/>
            <a:ext cx="1077912" cy="13541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1547F-C730-4EE2-A72F-2636251545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273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38" y="1385888"/>
            <a:ext cx="1965325" cy="1635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42938" y="176213"/>
            <a:ext cx="1965325" cy="11890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2938" y="1549400"/>
            <a:ext cx="1965325" cy="231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3A082-1C64-4042-BE97-413772DF5E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012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3513" y="79375"/>
            <a:ext cx="29495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026" tIns="15013" rIns="30026" bIns="150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3513" y="461963"/>
            <a:ext cx="2949575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026" tIns="15013" rIns="30026" bIns="150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3513" y="1803400"/>
            <a:ext cx="763587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026" tIns="15013" rIns="30026" bIns="15013" numCol="1" anchor="t" anchorCtr="0" compatLnSpc="1">
            <a:prstTxWarp prst="textNoShape">
              <a:avLst/>
            </a:prstTxWarp>
          </a:bodyPr>
          <a:lstStyle>
            <a:lvl1pPr defTabSz="300038">
              <a:defRPr sz="5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9188" y="1803400"/>
            <a:ext cx="103822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026" tIns="15013" rIns="30026" bIns="15013" numCol="1" anchor="t" anchorCtr="0" compatLnSpc="1">
            <a:prstTxWarp prst="textNoShape">
              <a:avLst/>
            </a:prstTxWarp>
          </a:bodyPr>
          <a:lstStyle>
            <a:lvl1pPr algn="ctr" defTabSz="300038">
              <a:defRPr sz="5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49500" y="1803400"/>
            <a:ext cx="76358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026" tIns="15013" rIns="30026" bIns="15013" numCol="1" anchor="t" anchorCtr="0" compatLnSpc="1">
            <a:prstTxWarp prst="textNoShape">
              <a:avLst/>
            </a:prstTxWarp>
          </a:bodyPr>
          <a:lstStyle>
            <a:lvl1pPr algn="r" defTabSz="300038">
              <a:defRPr sz="500"/>
            </a:lvl1pPr>
          </a:lstStyle>
          <a:p>
            <a:fld id="{9E8AB2A1-51FA-4E14-B8EA-0275B6C6AC5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300038" rtl="0" fontAlgn="base">
        <a:spcBef>
          <a:spcPct val="0"/>
        </a:spcBef>
        <a:spcAft>
          <a:spcPct val="0"/>
        </a:spcAft>
        <a:defRPr kumimoji="1" sz="1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112713" indent="-112713" algn="l" defTabSz="300038" rtl="0" fontAlgn="base">
        <a:spcBef>
          <a:spcPct val="20000"/>
        </a:spcBef>
        <a:spcAft>
          <a:spcPct val="0"/>
        </a:spcAft>
        <a:buChar char="•"/>
        <a:defRPr kumimoji="1" sz="1100">
          <a:solidFill>
            <a:schemeClr val="tx1"/>
          </a:solidFill>
          <a:latin typeface="+mn-lt"/>
          <a:ea typeface="+mn-ea"/>
          <a:cs typeface="+mn-cs"/>
        </a:defRPr>
      </a:lvl1pPr>
      <a:lvl2pPr marL="244475" indent="-93663" algn="l" defTabSz="300038" rtl="0" fontAlgn="base">
        <a:spcBef>
          <a:spcPct val="20000"/>
        </a:spcBef>
        <a:spcAft>
          <a:spcPct val="0"/>
        </a:spcAft>
        <a:buChar char="–"/>
        <a:defRPr kumimoji="1" sz="900">
          <a:solidFill>
            <a:schemeClr val="tx1"/>
          </a:solidFill>
          <a:latin typeface="+mn-lt"/>
          <a:ea typeface="+mn-ea"/>
        </a:defRPr>
      </a:lvl2pPr>
      <a:lvl3pPr marL="374650" indent="-74613" algn="l" defTabSz="300038" rtl="0" fontAlgn="base">
        <a:spcBef>
          <a:spcPct val="20000"/>
        </a:spcBef>
        <a:spcAft>
          <a:spcPct val="0"/>
        </a:spcAft>
        <a:buChar char="•"/>
        <a:defRPr kumimoji="1" sz="800">
          <a:solidFill>
            <a:schemeClr val="tx1"/>
          </a:solidFill>
          <a:latin typeface="+mn-lt"/>
          <a:ea typeface="+mn-ea"/>
        </a:defRPr>
      </a:lvl3pPr>
      <a:lvl4pPr marL="525463" indent="-74613" algn="l" defTabSz="300038" rtl="0" fontAlgn="base">
        <a:spcBef>
          <a:spcPct val="20000"/>
        </a:spcBef>
        <a:spcAft>
          <a:spcPct val="0"/>
        </a:spcAft>
        <a:buChar char="–"/>
        <a:defRPr kumimoji="1" sz="700">
          <a:solidFill>
            <a:schemeClr val="tx1"/>
          </a:solidFill>
          <a:latin typeface="+mn-lt"/>
          <a:ea typeface="+mn-ea"/>
        </a:defRPr>
      </a:lvl4pPr>
      <a:lvl5pPr marL="676275" indent="-76200" algn="l" defTabSz="300038" rtl="0" fontAlgn="base">
        <a:spcBef>
          <a:spcPct val="20000"/>
        </a:spcBef>
        <a:spcAft>
          <a:spcPct val="0"/>
        </a:spcAft>
        <a:buChar char="»"/>
        <a:defRPr kumimoji="1" sz="700">
          <a:solidFill>
            <a:schemeClr val="tx1"/>
          </a:solidFill>
          <a:latin typeface="+mn-lt"/>
          <a:ea typeface="+mn-ea"/>
        </a:defRPr>
      </a:lvl5pPr>
      <a:lvl6pPr marL="1133475" indent="-76200" algn="l" defTabSz="300038" rtl="0" fontAlgn="base">
        <a:spcBef>
          <a:spcPct val="20000"/>
        </a:spcBef>
        <a:spcAft>
          <a:spcPct val="0"/>
        </a:spcAft>
        <a:buChar char="»"/>
        <a:defRPr kumimoji="1" sz="700">
          <a:solidFill>
            <a:schemeClr val="tx1"/>
          </a:solidFill>
          <a:latin typeface="+mn-lt"/>
          <a:ea typeface="+mn-ea"/>
        </a:defRPr>
      </a:lvl6pPr>
      <a:lvl7pPr marL="1590675" indent="-76200" algn="l" defTabSz="300038" rtl="0" fontAlgn="base">
        <a:spcBef>
          <a:spcPct val="20000"/>
        </a:spcBef>
        <a:spcAft>
          <a:spcPct val="0"/>
        </a:spcAft>
        <a:buChar char="»"/>
        <a:defRPr kumimoji="1" sz="700">
          <a:solidFill>
            <a:schemeClr val="tx1"/>
          </a:solidFill>
          <a:latin typeface="+mn-lt"/>
          <a:ea typeface="+mn-ea"/>
        </a:defRPr>
      </a:lvl7pPr>
      <a:lvl8pPr marL="2047875" indent="-76200" algn="l" defTabSz="300038" rtl="0" fontAlgn="base">
        <a:spcBef>
          <a:spcPct val="20000"/>
        </a:spcBef>
        <a:spcAft>
          <a:spcPct val="0"/>
        </a:spcAft>
        <a:buChar char="»"/>
        <a:defRPr kumimoji="1" sz="700">
          <a:solidFill>
            <a:schemeClr val="tx1"/>
          </a:solidFill>
          <a:latin typeface="+mn-lt"/>
          <a:ea typeface="+mn-ea"/>
        </a:defRPr>
      </a:lvl8pPr>
      <a:lvl9pPr marL="2505075" indent="-76200" algn="l" defTabSz="300038" rtl="0" fontAlgn="base">
        <a:spcBef>
          <a:spcPct val="20000"/>
        </a:spcBef>
        <a:spcAft>
          <a:spcPct val="0"/>
        </a:spcAft>
        <a:buChar char="»"/>
        <a:defRPr kumimoji="1" sz="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2F23B64B-CCB0-4492-AF80-C9949E2BBB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38" y="194603"/>
            <a:ext cx="724572" cy="26442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0EEAD2-397B-4941-8DEE-C2E3EC8394CD}"/>
              </a:ext>
            </a:extLst>
          </p:cNvPr>
          <p:cNvSpPr txBox="1"/>
          <p:nvPr/>
        </p:nvSpPr>
        <p:spPr>
          <a:xfrm>
            <a:off x="948910" y="194603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日本システム監査人協会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89A5EC-0545-4191-919C-E74E3AEBA847}"/>
              </a:ext>
            </a:extLst>
          </p:cNvPr>
          <p:cNvSpPr txBox="1"/>
          <p:nvPr/>
        </p:nvSpPr>
        <p:spPr>
          <a:xfrm>
            <a:off x="258649" y="431501"/>
            <a:ext cx="6559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認定</a:t>
            </a:r>
            <a:r>
              <a:rPr kumimoji="1"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kumimoji="1"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AC6907-68A5-4A0F-943B-3922661F21C2}"/>
              </a:ext>
            </a:extLst>
          </p:cNvPr>
          <p:cNvSpPr txBox="1"/>
          <p:nvPr/>
        </p:nvSpPr>
        <p:spPr>
          <a:xfrm>
            <a:off x="965297" y="502109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会長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86D938-3C4E-4841-8EF2-E53AA4F4FD7B}"/>
              </a:ext>
            </a:extLst>
          </p:cNvPr>
          <p:cNvSpPr txBox="1"/>
          <p:nvPr/>
        </p:nvSpPr>
        <p:spPr>
          <a:xfrm>
            <a:off x="965297" y="760897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松　枝　　憲　司</a:t>
            </a:r>
          </a:p>
        </p:txBody>
      </p:sp>
      <p:pic>
        <p:nvPicPr>
          <p:cNvPr id="7" name="図 6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3A48DA0C-BE03-4F43-BC9C-9AE475B1AB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60" y="646281"/>
            <a:ext cx="371871" cy="37187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DF768B-A6A2-4894-9C33-39F870AD17A3}"/>
              </a:ext>
            </a:extLst>
          </p:cNvPr>
          <p:cNvSpPr txBox="1"/>
          <p:nvPr/>
        </p:nvSpPr>
        <p:spPr>
          <a:xfrm>
            <a:off x="224338" y="981115"/>
            <a:ext cx="72968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公認システム監査人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2CC861C5-2C39-4475-936C-E0641E126291}"/>
              </a:ext>
            </a:extLst>
          </p:cNvPr>
          <p:cNvCxnSpPr>
            <a:cxnSpLocks/>
          </p:cNvCxnSpPr>
          <p:nvPr/>
        </p:nvCxnSpPr>
        <p:spPr>
          <a:xfrm>
            <a:off x="108154" y="1307535"/>
            <a:ext cx="300359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AC7DD9-B343-4916-AB3C-201A62FBC61A}"/>
              </a:ext>
            </a:extLst>
          </p:cNvPr>
          <p:cNvSpPr txBox="1"/>
          <p:nvPr/>
        </p:nvSpPr>
        <p:spPr>
          <a:xfrm>
            <a:off x="1333090" y="1309695"/>
            <a:ext cx="1943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事務所</a:t>
            </a:r>
            <a:r>
              <a:rPr kumimoji="1" lang="en-US" altLang="ja-JP" sz="7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kumimoji="1" lang="ja-JP" altLang="en-US" sz="7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zh-TW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〒</a:t>
            </a:r>
            <a:r>
              <a:rPr kumimoji="1" lang="en-US" altLang="zh-TW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103-0025</a:t>
            </a:r>
          </a:p>
          <a:p>
            <a:r>
              <a:rPr kumimoji="1" lang="zh-TW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東京都中央区日本橋茅場町</a:t>
            </a:r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kumimoji="1" lang="ja-JP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丁目</a:t>
            </a:r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16</a:t>
            </a:r>
            <a:r>
              <a:rPr kumimoji="1" lang="ja-JP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番</a:t>
            </a:r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kumimoji="1" lang="ja-JP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号</a:t>
            </a:r>
            <a:endParaRPr kumimoji="1" lang="en-US" altLang="ja-JP" sz="7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kumimoji="1" lang="ja-JP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　　　 本間ビル</a:t>
            </a:r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201</a:t>
            </a:r>
            <a:r>
              <a:rPr kumimoji="1" lang="ja-JP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号室</a:t>
            </a:r>
            <a:endParaRPr kumimoji="1" lang="en-US" altLang="ja-JP" sz="7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TEL:03-3666-6341</a:t>
            </a:r>
            <a:r>
              <a:rPr kumimoji="1" lang="ja-JP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FAX:03-3666-6342</a:t>
            </a:r>
          </a:p>
          <a:p>
            <a:r>
              <a:rPr kumimoji="1" lang="en-US" altLang="ja-JP" sz="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https://www.saaj.or.jp/ </a:t>
            </a:r>
            <a:endParaRPr kumimoji="1" lang="ja-JP" altLang="en-US" sz="8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8E481C7-1F88-4713-9D88-645520F3E26A}"/>
              </a:ext>
            </a:extLst>
          </p:cNvPr>
          <p:cNvSpPr txBox="1"/>
          <p:nvPr/>
        </p:nvSpPr>
        <p:spPr>
          <a:xfrm>
            <a:off x="14921" y="1307535"/>
            <a:ext cx="1265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連絡先</a:t>
            </a:r>
            <a:r>
              <a:rPr kumimoji="1" lang="en-US" altLang="ja-JP" sz="7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</a:p>
          <a:p>
            <a:r>
              <a:rPr kumimoji="1" lang="ja-JP" altLang="en-US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株式会社ビジネスソリューション</a:t>
            </a:r>
            <a:endParaRPr kumimoji="1" lang="en-US" altLang="ja-JP" sz="7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TEL: 03-5480-3201</a:t>
            </a:r>
          </a:p>
          <a:p>
            <a:r>
              <a:rPr kumimoji="1" lang="en-US" altLang="ja-JP" sz="700" dirty="0">
                <a:latin typeface="Meiryo UI" panose="020B0604030504040204" pitchFamily="34" charset="-128"/>
                <a:ea typeface="Meiryo UI" panose="020B0604030504040204" pitchFamily="34" charset="-128"/>
              </a:rPr>
              <a:t>kmatsueda@nifty.com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E996370-6529-E95A-52B6-51C94E8B6EF3}"/>
              </a:ext>
            </a:extLst>
          </p:cNvPr>
          <p:cNvSpPr txBox="1"/>
          <p:nvPr/>
        </p:nvSpPr>
        <p:spPr>
          <a:xfrm>
            <a:off x="1177037" y="1107608"/>
            <a:ext cx="158220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800" b="1" dirty="0">
                <a:solidFill>
                  <a:schemeClr val="accent1">
                    <a:lumMod val="50000"/>
                  </a:schemeClr>
                </a:solidFill>
              </a:rPr>
              <a:t>https://gl.systemkansa.org/</a:t>
            </a:r>
            <a:endParaRPr lang="ja-JP" altLang="en-US" sz="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8A8DD6C-3C38-FD87-8989-80222E5BD920}"/>
              </a:ext>
            </a:extLst>
          </p:cNvPr>
          <p:cNvSpPr txBox="1"/>
          <p:nvPr/>
        </p:nvSpPr>
        <p:spPr>
          <a:xfrm>
            <a:off x="1355147" y="433706"/>
            <a:ext cx="1662804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dirty="0"/>
              <a:t>システム監査・管理ガイドライン公表団体</a:t>
            </a:r>
            <a:endParaRPr lang="en-US" altLang="ja-JP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5EB2277-AC64-FD7A-72B6-FBF5E4BB5B75}"/>
              </a:ext>
            </a:extLst>
          </p:cNvPr>
          <p:cNvSpPr txBox="1"/>
          <p:nvPr/>
        </p:nvSpPr>
        <p:spPr>
          <a:xfrm>
            <a:off x="582678" y="1125028"/>
            <a:ext cx="81061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ja-JP" altLang="en-US" dirty="0"/>
              <a:t>公表ガイドライン</a:t>
            </a:r>
            <a:endParaRPr lang="en-US" altLang="ja-JP" dirty="0"/>
          </a:p>
        </p:txBody>
      </p:sp>
      <p:pic>
        <p:nvPicPr>
          <p:cNvPr id="14" name="図 13" descr="QR コード&#10;&#10;自動的に生成された説明">
            <a:extLst>
              <a:ext uri="{FF2B5EF4-FFF2-40B4-BE49-F238E27FC236}">
                <a16:creationId xmlns:a16="http://schemas.microsoft.com/office/drawing/2014/main" id="{F5705B26-DE30-C3A5-5B98-91FC7A909D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079" y="866193"/>
            <a:ext cx="439183" cy="4391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030CB627-2E85-4451-B1AA-1A9D55BD46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1" y="238451"/>
            <a:ext cx="724572" cy="26442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DC50BA-A00B-4B0C-A118-8DEE3F27D3F4}"/>
              </a:ext>
            </a:extLst>
          </p:cNvPr>
          <p:cNvSpPr txBox="1"/>
          <p:nvPr/>
        </p:nvSpPr>
        <p:spPr>
          <a:xfrm>
            <a:off x="908142" y="174582"/>
            <a:ext cx="2294218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Certified Specified</a:t>
            </a:r>
          </a:p>
          <a:p>
            <a:pPr>
              <a:lnSpc>
                <a:spcPts val="900"/>
              </a:lnSpc>
            </a:pPr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Nonprofit Corporation</a:t>
            </a:r>
          </a:p>
          <a:p>
            <a:pPr>
              <a:lnSpc>
                <a:spcPts val="900"/>
              </a:lnSpc>
            </a:pPr>
            <a:r>
              <a:rPr kumimoji="1"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Systems Auditors Association of Japan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7605C2-8DF1-4DCA-8F9A-82CB8425B452}"/>
              </a:ext>
            </a:extLst>
          </p:cNvPr>
          <p:cNvSpPr txBox="1"/>
          <p:nvPr/>
        </p:nvSpPr>
        <p:spPr>
          <a:xfrm>
            <a:off x="914389" y="735826"/>
            <a:ext cx="6431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Century" panose="02040604050505020304" pitchFamily="18" charset="0"/>
                <a:ea typeface="ＭＳ 明朝" panose="02020609040205080304" pitchFamily="17" charset="-128"/>
                <a:cs typeface="Calibri" panose="020F0502020204030204" pitchFamily="34" charset="0"/>
              </a:rPr>
              <a:t>President</a:t>
            </a:r>
            <a:endParaRPr kumimoji="1" lang="ja-JP" altLang="en-US" sz="800" dirty="0">
              <a:latin typeface="Century" panose="02040604050505020304" pitchFamily="18" charset="0"/>
              <a:ea typeface="ＭＳ 明朝" panose="02020609040205080304" pitchFamily="17" charset="-128"/>
              <a:cs typeface="Calibri" panose="020F050202020403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DE0387-4A08-4A40-8F57-24BA002E34E1}"/>
              </a:ext>
            </a:extLst>
          </p:cNvPr>
          <p:cNvSpPr txBox="1"/>
          <p:nvPr/>
        </p:nvSpPr>
        <p:spPr>
          <a:xfrm>
            <a:off x="908142" y="858662"/>
            <a:ext cx="1643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Century Schoolbook" panose="02040604050505020304" pitchFamily="18" charset="0"/>
                <a:ea typeface="メイリオ" panose="020B0604030504040204" pitchFamily="50" charset="-128"/>
              </a:rPr>
              <a:t>Kenji </a:t>
            </a:r>
            <a:r>
              <a:rPr kumimoji="1" lang="en-US" altLang="ja-JP" sz="1400" b="1" dirty="0" err="1">
                <a:latin typeface="Century Schoolbook" panose="02040604050505020304" pitchFamily="18" charset="0"/>
                <a:ea typeface="メイリオ" panose="020B0604030504040204" pitchFamily="50" charset="-128"/>
              </a:rPr>
              <a:t>Matsueda</a:t>
            </a:r>
            <a:endParaRPr kumimoji="1" lang="ja-JP" altLang="en-US" sz="1400" b="1" dirty="0">
              <a:latin typeface="Century Schoolbook" panose="02040604050505020304" pitchFamily="18" charset="0"/>
              <a:ea typeface="メイリオ" panose="020B0604030504040204" pitchFamily="50" charset="-128"/>
            </a:endParaRPr>
          </a:p>
        </p:txBody>
      </p:sp>
      <p:pic>
        <p:nvPicPr>
          <p:cNvPr id="8" name="図 7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79E3933C-862F-4F75-964A-7359AEA0D8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27" y="759095"/>
            <a:ext cx="362685" cy="36268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30F521-67D5-4F99-8424-1872ADDDB979}"/>
              </a:ext>
            </a:extLst>
          </p:cNvPr>
          <p:cNvSpPr txBox="1"/>
          <p:nvPr/>
        </p:nvSpPr>
        <p:spPr>
          <a:xfrm>
            <a:off x="98500" y="1082581"/>
            <a:ext cx="96372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00" dirty="0">
                <a:latin typeface="Century" panose="02040604050505020304" pitchFamily="18" charset="0"/>
                <a:ea typeface="ＭＳ 明朝" panose="02020609040205080304" pitchFamily="17" charset="-128"/>
              </a:rPr>
              <a:t>Certified Systems Auditor</a:t>
            </a:r>
            <a:endParaRPr kumimoji="1" lang="ja-JP" altLang="en-US" sz="5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7E003D4-8811-46BD-B73A-CDD9B04FBCAA}"/>
              </a:ext>
            </a:extLst>
          </p:cNvPr>
          <p:cNvSpPr txBox="1"/>
          <p:nvPr/>
        </p:nvSpPr>
        <p:spPr>
          <a:xfrm>
            <a:off x="6942" y="1276132"/>
            <a:ext cx="1228221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b="1" dirty="0">
                <a:latin typeface="Century" panose="02040604050505020304" pitchFamily="18" charset="0"/>
                <a:ea typeface="ＭＳ 明朝" panose="02020609040205080304" pitchFamily="17" charset="-128"/>
              </a:rPr>
              <a:t>Contact</a:t>
            </a:r>
          </a:p>
          <a:p>
            <a:r>
              <a:rPr kumimoji="1" lang="de-DE" altLang="ja-JP" sz="800" dirty="0">
                <a:latin typeface="Century" panose="02040604050505020304" pitchFamily="18" charset="0"/>
                <a:ea typeface="ＭＳ 明朝" panose="02020609040205080304" pitchFamily="17" charset="-128"/>
              </a:rPr>
              <a:t>kmatsueda@nifty.com</a:t>
            </a:r>
          </a:p>
          <a:p>
            <a:r>
              <a:rPr kumimoji="1" lang="de-DE" altLang="ja-JP" sz="800" dirty="0">
                <a:latin typeface="Century" panose="02040604050505020304" pitchFamily="18" charset="0"/>
                <a:ea typeface="ＭＳ 明朝" panose="02020609040205080304" pitchFamily="17" charset="-128"/>
              </a:rPr>
              <a:t>TEL: 03-5480-3201</a:t>
            </a:r>
          </a:p>
          <a:p>
            <a:endParaRPr kumimoji="1" lang="de-DE" altLang="ja-JP" sz="8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86F6776-17B1-48DB-852F-D5369FD85AB7}"/>
              </a:ext>
            </a:extLst>
          </p:cNvPr>
          <p:cNvCxnSpPr>
            <a:cxnSpLocks/>
          </p:cNvCxnSpPr>
          <p:nvPr/>
        </p:nvCxnSpPr>
        <p:spPr>
          <a:xfrm>
            <a:off x="98500" y="1258380"/>
            <a:ext cx="310386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47BDF5-2BB8-474A-93F2-AB41C46CB604}"/>
              </a:ext>
            </a:extLst>
          </p:cNvPr>
          <p:cNvSpPr txBox="1"/>
          <p:nvPr/>
        </p:nvSpPr>
        <p:spPr>
          <a:xfrm>
            <a:off x="1214926" y="1273320"/>
            <a:ext cx="1988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 err="1">
                <a:latin typeface="Lucida Sans Unicode" panose="020B0602030504020204" pitchFamily="34" charset="0"/>
                <a:ea typeface="ＭＳ 明朝" panose="02020609040205080304" pitchFamily="17" charset="-128"/>
                <a:cs typeface="Lucida Sans Unicode" panose="020B0602030504020204" pitchFamily="34" charset="0"/>
              </a:rPr>
              <a:t>SecretariatOffice</a:t>
            </a:r>
            <a:r>
              <a:rPr kumimoji="1" lang="en-US" altLang="ja-JP" sz="700" b="1" dirty="0">
                <a:latin typeface="Lucida Sans Unicode" panose="020B0602030504020204" pitchFamily="34" charset="0"/>
                <a:ea typeface="ＭＳ 明朝" panose="02020609040205080304" pitchFamily="17" charset="-128"/>
                <a:cs typeface="Lucida Sans Unicode" panose="020B0602030504020204" pitchFamily="34" charset="0"/>
              </a:rPr>
              <a:t>:</a:t>
            </a:r>
          </a:p>
          <a:p>
            <a:r>
              <a:rPr kumimoji="1" lang="en-US" altLang="zh-TW" sz="700" dirty="0">
                <a:latin typeface="Century" panose="02040604050505020304" pitchFamily="18" charset="0"/>
                <a:ea typeface="ＭＳ 明朝" panose="02020609040205080304" pitchFamily="17" charset="-128"/>
              </a:rPr>
              <a:t>Homma Bldg. 201, 2chome16-7,Kayaba-cho,</a:t>
            </a:r>
            <a:endParaRPr kumimoji="1" lang="en-US" altLang="ja-JP" sz="7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r>
              <a:rPr kumimoji="1" lang="en-US" altLang="ja-JP" sz="700" dirty="0" err="1">
                <a:latin typeface="Century" panose="02040604050505020304" pitchFamily="18" charset="0"/>
                <a:ea typeface="ＭＳ 明朝" panose="02020609040205080304" pitchFamily="17" charset="-128"/>
              </a:rPr>
              <a:t>Nihonbashi,Chuo-ku,Tokyo</a:t>
            </a:r>
            <a:r>
              <a:rPr kumimoji="1" lang="en-US" altLang="ja-JP" sz="700" dirty="0">
                <a:latin typeface="Century" panose="02040604050505020304" pitchFamily="18" charset="0"/>
                <a:ea typeface="ＭＳ 明朝" panose="02020609040205080304" pitchFamily="17" charset="-128"/>
              </a:rPr>
              <a:t> Japan </a:t>
            </a:r>
            <a:r>
              <a:rPr kumimoji="1" lang="en-US" altLang="zh-TW" sz="700" dirty="0">
                <a:latin typeface="Century" panose="02040604050505020304" pitchFamily="18" charset="0"/>
                <a:ea typeface="ＭＳ 明朝" panose="02020609040205080304" pitchFamily="17" charset="-128"/>
              </a:rPr>
              <a:t>103-0025</a:t>
            </a:r>
            <a:endParaRPr kumimoji="1" lang="en-US" altLang="ja-JP" sz="7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r>
              <a:rPr kumimoji="1" lang="en-US" altLang="ja-JP" dirty="0">
                <a:latin typeface="Century" panose="02040604050505020304" pitchFamily="18" charset="0"/>
                <a:ea typeface="ＭＳ 明朝" panose="02020609040205080304" pitchFamily="17" charset="-128"/>
              </a:rPr>
              <a:t>TEL</a:t>
            </a:r>
            <a:r>
              <a:rPr kumimoji="1" lang="en-US" altLang="ja-JP" sz="700" dirty="0">
                <a:latin typeface="Century" panose="02040604050505020304" pitchFamily="18" charset="0"/>
                <a:ea typeface="ＭＳ 明朝" panose="02020609040205080304" pitchFamily="17" charset="-128"/>
              </a:rPr>
              <a:t>:+81-3-3666-6341  </a:t>
            </a:r>
            <a:r>
              <a:rPr kumimoji="1" lang="en-US" altLang="ja-JP" dirty="0">
                <a:latin typeface="Century" panose="02040604050505020304" pitchFamily="18" charset="0"/>
                <a:ea typeface="ＭＳ 明朝" panose="02020609040205080304" pitchFamily="17" charset="-128"/>
              </a:rPr>
              <a:t>FAX</a:t>
            </a:r>
            <a:r>
              <a:rPr kumimoji="1" lang="en-US" altLang="ja-JP" sz="700" dirty="0">
                <a:latin typeface="Century" panose="02040604050505020304" pitchFamily="18" charset="0"/>
                <a:ea typeface="ＭＳ 明朝" panose="02020609040205080304" pitchFamily="17" charset="-128"/>
              </a:rPr>
              <a:t>:+81-3-3666-6342</a:t>
            </a:r>
          </a:p>
          <a:p>
            <a:r>
              <a:rPr kumimoji="1" lang="en-US" altLang="ja-JP" sz="800" b="1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https://www.saaj.or.jp/</a:t>
            </a:r>
            <a:endParaRPr kumimoji="1" lang="ja-JP" altLang="en-US" sz="700" b="1" dirty="0">
              <a:solidFill>
                <a:schemeClr val="accent1">
                  <a:lumMod val="50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206091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000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000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141</Words>
  <Application>Microsoft Macintosh PowerPoint</Application>
  <PresentationFormat>ユーザー設定</PresentationFormat>
  <Paragraphs>33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ＭＳ Ｐゴシック</vt:lpstr>
      <vt:lpstr>ＭＳ Ｐ明朝</vt:lpstr>
      <vt:lpstr>ＭＳ 明朝</vt:lpstr>
      <vt:lpstr>メイリオ</vt:lpstr>
      <vt:lpstr>Arial</vt:lpstr>
      <vt:lpstr>Century</vt:lpstr>
      <vt:lpstr>Century Schoolbook</vt:lpstr>
      <vt:lpstr>Lucida Sans Unicode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G0321</dc:creator>
  <cp:lastModifiedBy>斎藤 由紀子</cp:lastModifiedBy>
  <cp:revision>24</cp:revision>
  <cp:lastPrinted>2021-09-05T05:38:02Z</cp:lastPrinted>
  <dcterms:created xsi:type="dcterms:W3CDTF">2011-04-13T05:25:09Z</dcterms:created>
  <dcterms:modified xsi:type="dcterms:W3CDTF">2024-02-17T20:53:47Z</dcterms:modified>
</cp:coreProperties>
</file>